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39"/>
  </p:notes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7" r:id="rId18"/>
    <p:sldId id="288" r:id="rId19"/>
    <p:sldId id="259" r:id="rId20"/>
    <p:sldId id="285" r:id="rId21"/>
    <p:sldId id="271" r:id="rId22"/>
    <p:sldId id="260" r:id="rId23"/>
    <p:sldId id="298" r:id="rId24"/>
    <p:sldId id="276" r:id="rId25"/>
    <p:sldId id="261" r:id="rId26"/>
    <p:sldId id="284" r:id="rId27"/>
    <p:sldId id="275" r:id="rId28"/>
    <p:sldId id="262" r:id="rId29"/>
    <p:sldId id="273" r:id="rId30"/>
    <p:sldId id="272" r:id="rId31"/>
    <p:sldId id="274" r:id="rId32"/>
    <p:sldId id="263" r:id="rId33"/>
    <p:sldId id="282" r:id="rId34"/>
    <p:sldId id="299" r:id="rId35"/>
    <p:sldId id="295" r:id="rId36"/>
    <p:sldId id="265"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16" autoAdjust="0"/>
    <p:restoredTop sz="96272"/>
  </p:normalViewPr>
  <p:slideViewPr>
    <p:cSldViewPr snapToGrid="0" snapToObjects="1">
      <p:cViewPr varScale="1">
        <p:scale>
          <a:sx n="36" d="100"/>
          <a:sy n="36" d="100"/>
        </p:scale>
        <p:origin x="248" y="2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dirty="0"/>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dirty="0"/>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2"/>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2"/>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2"/>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2"/>
      <dgm:spPr/>
    </dgm:pt>
    <dgm:pt modelId="{7147E500-0C34-5A46-B789-0550244D58B8}" type="pres">
      <dgm:prSet presAssocID="{CF4141D7-C9FC-4142-8E22-1409B52BB90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9DEFEC67-028C-46A3-9446-6459B7A8535F}" srcId="{46A6E82C-E782-487C-BAFA-A2D88C03F15C}" destId="{CF4141D7-C9FC-4142-8E22-1409B52BB90B}" srcOrd="1" destOrd="0" parTransId="{EBC4AC11-7E33-4AE7-B84E-0B321D765AF6}" sibTransId="{8787BBB4-39A0-4F12-BDE8-1310ECC44CE3}"/>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215D87F-668C-4DFF-9746-A71E4B7748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3581EA8-95B8-4D82-9640-86A4426A3A93}">
      <dgm:prSet/>
      <dgm:spPr/>
      <dgm:t>
        <a:bodyPr/>
        <a:lstStyle/>
        <a:p>
          <a:r>
            <a:rPr lang="en-US" dirty="0"/>
            <a:t>“GrabNGoInfo.com is a great machine learning tutorial website .”</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dirty="0"/>
            <a:t>Score = 0.9895</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dirty="0"/>
            <a:t>Flair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9043B0C4-1341-460D-B0B3-00610E09A8D5}" type="pres">
      <dgm:prSet presAssocID="{1215D87F-668C-4DFF-9746-A71E4B77482B}" presName="Name0" presStyleCnt="0">
        <dgm:presLayoutVars>
          <dgm:dir/>
          <dgm:animLvl val="lvl"/>
          <dgm:resizeHandles val="exact"/>
        </dgm:presLayoutVars>
      </dgm:prSet>
      <dgm:spPr/>
    </dgm:pt>
    <dgm:pt modelId="{36BB8396-2552-42E2-938B-2CFC973B0B1E}" type="pres">
      <dgm:prSet presAssocID="{53581EA8-95B8-4D82-9640-86A4426A3A93}" presName="composite" presStyleCnt="0"/>
      <dgm:spPr/>
    </dgm:pt>
    <dgm:pt modelId="{637F9E40-0B79-4B41-BF03-5C361FDBA9B2}" type="pres">
      <dgm:prSet presAssocID="{53581EA8-95B8-4D82-9640-86A4426A3A93}" presName="parTx" presStyleLbl="alignNode1" presStyleIdx="0" presStyleCnt="1" custScaleY="134445" custLinFactNeighborX="1093" custLinFactNeighborY="-36804">
        <dgm:presLayoutVars>
          <dgm:chMax val="0"/>
          <dgm:chPref val="0"/>
          <dgm:bulletEnabled val="1"/>
        </dgm:presLayoutVars>
      </dgm:prSet>
      <dgm:spPr/>
    </dgm:pt>
    <dgm:pt modelId="{1F3ABFD4-5EC9-4A43-8845-6C3B6B07CC6B}" type="pres">
      <dgm:prSet presAssocID="{53581EA8-95B8-4D82-9640-86A4426A3A93}" presName="desTx" presStyleLbl="alignAccFollowNode1" presStyleIdx="0" presStyleCnt="1" custScaleY="181266" custLinFactNeighborX="-749" custLinFactNeighborY="33277">
        <dgm:presLayoutVars>
          <dgm:bulletEnabled val="1"/>
        </dgm:presLayoutVars>
      </dgm:prSet>
      <dgm:spPr/>
    </dgm:pt>
  </dgm:ptLst>
  <dgm:cxnLst>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C3008C5B-665F-4EBB-9407-DDA3BDB2BCAE}" srcId="{1215D87F-668C-4DFF-9746-A71E4B77482B}" destId="{53581EA8-95B8-4D82-9640-86A4426A3A93}" srcOrd="0" destOrd="0" parTransId="{FA7EC0D8-2001-4FC9-A665-AEE275D2D7A4}" sibTransId="{229F246A-2BC1-4E7E-9BDD-79DAD1536C10}"/>
    <dgm:cxn modelId="{F54E6C6A-DAC4-4B24-BB1D-2DDFDB65ECF9}" type="presOf" srcId="{9248538E-4003-4541-928E-18BCB91016F1}" destId="{1F3ABFD4-5EC9-4A43-8845-6C3B6B07CC6B}" srcOrd="0" destOrd="1" presId="urn:microsoft.com/office/officeart/2005/8/layout/hList1"/>
    <dgm:cxn modelId="{A37A8192-7051-4DFD-8EFE-13F5B789AF45}" type="presOf" srcId="{AF906336-24E4-41BF-AE4B-BF2E356BB3F8}" destId="{1F3ABFD4-5EC9-4A43-8845-6C3B6B07CC6B}" srcOrd="0" destOrd="0" presId="urn:microsoft.com/office/officeart/2005/8/layout/hList1"/>
    <dgm:cxn modelId="{9D3F48DD-5E52-4F2F-A99C-0A7324E856DA}" type="presOf" srcId="{1215D87F-668C-4DFF-9746-A71E4B77482B}" destId="{9043B0C4-1341-460D-B0B3-00610E09A8D5}" srcOrd="0" destOrd="0" presId="urn:microsoft.com/office/officeart/2005/8/layout/hList1"/>
    <dgm:cxn modelId="{AA1994FA-43F8-40CE-A9F0-38F1AF64558E}" type="presOf" srcId="{53581EA8-95B8-4D82-9640-86A4426A3A93}" destId="{637F9E40-0B79-4B41-BF03-5C361FDBA9B2}" srcOrd="0" destOrd="0" presId="urn:microsoft.com/office/officeart/2005/8/layout/hList1"/>
    <dgm:cxn modelId="{8ED699F4-3B8B-4D9C-8387-94A40F809A2F}" type="presParOf" srcId="{9043B0C4-1341-460D-B0B3-00610E09A8D5}" destId="{36BB8396-2552-42E2-938B-2CFC973B0B1E}" srcOrd="0" destOrd="0" presId="urn:microsoft.com/office/officeart/2005/8/layout/hList1"/>
    <dgm:cxn modelId="{F1F7FC03-44B6-4A21-AAB5-A0FE00EE64A6}" type="presParOf" srcId="{36BB8396-2552-42E2-938B-2CFC973B0B1E}" destId="{637F9E40-0B79-4B41-BF03-5C361FDBA9B2}" srcOrd="0" destOrd="0" presId="urn:microsoft.com/office/officeart/2005/8/layout/hList1"/>
    <dgm:cxn modelId="{803FCB41-7A09-4BBA-A8CD-AA8FFABD537F}" type="presParOf" srcId="{36BB8396-2552-42E2-938B-2CFC973B0B1E}" destId="{1F3ABFD4-5EC9-4A43-8845-6C3B6B07CC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2" custLinFactY="15456" custLinFactNeighborX="-25" custLinFactNeighborY="100000"/>
      <dgm:spPr/>
    </dgm:pt>
    <dgm:pt modelId="{9AFE052E-A739-4574-8A66-8DC1184BB979}" type="pres">
      <dgm:prSet presAssocID="{4A8FAFAA-F08E-4C6E-BF32-52A6ADA3C995}" presName="sibTransNodeRect" presStyleLbl="alignNode1" presStyleIdx="0" presStyleCnt="2"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2">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2"/>
      <dgm:spPr/>
    </dgm:pt>
    <dgm:pt modelId="{114A7169-3B89-47EE-BAE5-08166D6B7270}" type="pres">
      <dgm:prSet presAssocID="{475E4FFB-C2BF-4D39-A194-85B6CE0A5FAD}" presName="sibTransNodeRect" presStyleLbl="alignNode1" presStyleIdx="1" presStyleCnt="2">
        <dgm:presLayoutVars>
          <dgm:chMax val="0"/>
          <dgm:bulletEnabled val="1"/>
        </dgm:presLayoutVars>
      </dgm:prSet>
      <dgm:spPr/>
    </dgm:pt>
    <dgm:pt modelId="{F84937B5-6278-4842-A7EB-9891EE9E37D8}" type="pres">
      <dgm:prSet presAssocID="{82F8E2C6-F3E3-4987-9228-92E87EC40D65}" presName="nodeRect" presStyleLbl="alignNode1" presStyleIdx="1" presStyleCnt="2">
        <dgm:presLayoutVars>
          <dgm:bulletEnabled val="1"/>
        </dgm:presLayoutVars>
      </dgm:prSet>
      <dgm:spPr/>
    </dgm:pt>
  </dgm:ptLst>
  <dgm:cxnLst>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dirty="0"/>
            <a:t>The movie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dirty="0"/>
            <a:t>VADER tells a positivity and negativity score but also tells you how likely a tweet is to be positive, negative, or neutral.</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custT="1"/>
      <dgm:spPr/>
      <dgm:t>
        <a:bodyPr/>
        <a:lstStyle/>
        <a:p>
          <a:r>
            <a:rPr lang="en-US" sz="1800" dirty="0"/>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custScaleX="216238">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dirty="0"/>
            <a:t>Within the analysis, depending on how we decided to order the sentiments within the code’s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4B40E4E-3F92-4538-B9BF-BE8346024955}">
      <dgm:prSet/>
      <dgm:spPr/>
      <dgm:t>
        <a:bodyPr/>
        <a:lstStyle/>
        <a:p>
          <a:r>
            <a:rPr lang="en-US" dirty="0"/>
            <a:t>Categorize positive, negative, or neutral sentiments as distinct sets dependent upon training set’s “</a:t>
          </a:r>
          <a:r>
            <a:rPr lang="en-US" dirty="0" err="1"/>
            <a:t>selected_text</a:t>
          </a:r>
          <a:r>
            <a:rPr lang="en-US" dirty="0"/>
            <a:t>” column and associated sentiment.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dirty="0"/>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0"/>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0"/>
          <a:ext cx="5826934" cy="2648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BS in Applied Math from Rensselaer Polytechnic Institute</a:t>
          </a:r>
        </a:p>
      </dsp:txBody>
      <dsp:txXfrm>
        <a:off x="0" y="0"/>
        <a:ext cx="5826934" cy="2648596"/>
      </dsp:txXfrm>
    </dsp:sp>
    <dsp:sp modelId="{DFD50AC6-1FF9-DF47-97F7-7E2FC649A4FE}">
      <dsp:nvSpPr>
        <dsp:cNvPr id="0" name=""/>
        <dsp:cNvSpPr/>
      </dsp:nvSpPr>
      <dsp:spPr>
        <a:xfrm>
          <a:off x="0" y="264859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2648596"/>
          <a:ext cx="5826934" cy="2648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Worked as a Data Analyst at Bloomberg LP &amp; JPMorgan Chase</a:t>
          </a:r>
        </a:p>
      </dsp:txBody>
      <dsp:txXfrm>
        <a:off x="0" y="2648596"/>
        <a:ext cx="5826934" cy="26485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F9E40-0B79-4B41-BF03-5C361FDBA9B2}">
      <dsp:nvSpPr>
        <dsp:cNvPr id="0" name=""/>
        <dsp:cNvSpPr/>
      </dsp:nvSpPr>
      <dsp:spPr>
        <a:xfrm>
          <a:off x="0" y="0"/>
          <a:ext cx="5036243" cy="201449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“GrabNGoInfo.com is a great machine learning tutorial website .”</a:t>
          </a:r>
        </a:p>
      </dsp:txBody>
      <dsp:txXfrm>
        <a:off x="0" y="0"/>
        <a:ext cx="5036243" cy="2014497"/>
      </dsp:txXfrm>
    </dsp:sp>
    <dsp:sp modelId="{1F3ABFD4-5EC9-4A43-8845-6C3B6B07CC6B}">
      <dsp:nvSpPr>
        <dsp:cNvPr id="0" name=""/>
        <dsp:cNvSpPr/>
      </dsp:nvSpPr>
      <dsp:spPr>
        <a:xfrm>
          <a:off x="0" y="2097969"/>
          <a:ext cx="5036243" cy="238836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Score = 0.9895</a:t>
          </a:r>
        </a:p>
        <a:p>
          <a:pPr marL="285750" lvl="1" indent="-285750" algn="l" defTabSz="1333500">
            <a:lnSpc>
              <a:spcPct val="90000"/>
            </a:lnSpc>
            <a:spcBef>
              <a:spcPct val="0"/>
            </a:spcBef>
            <a:spcAft>
              <a:spcPct val="15000"/>
            </a:spcAft>
            <a:buChar char="•"/>
          </a:pPr>
          <a:r>
            <a:rPr lang="en-US" sz="3000" kern="1200" dirty="0"/>
            <a:t>Flair classifies as positive</a:t>
          </a:r>
        </a:p>
      </dsp:txBody>
      <dsp:txXfrm>
        <a:off x="0" y="2097969"/>
        <a:ext cx="5036243" cy="2388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2023" y="0"/>
          <a:ext cx="5052417"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2023" y="1061204"/>
        <a:ext cx="5052417" cy="1591807"/>
      </dsp:txXfrm>
    </dsp:sp>
    <dsp:sp modelId="{9AFE052E-A739-4574-8A66-8DC1184BB979}">
      <dsp:nvSpPr>
        <dsp:cNvPr id="0" name=""/>
        <dsp:cNvSpPr/>
      </dsp:nvSpPr>
      <dsp:spPr>
        <a:xfrm flipV="1">
          <a:off x="3286" y="507744"/>
          <a:ext cx="5052417"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3286" y="507744"/>
        <a:ext cx="5052417" cy="45716"/>
      </dsp:txXfrm>
    </dsp:sp>
    <dsp:sp modelId="{FF36E90A-16A4-4775-B32E-433646289120}">
      <dsp:nvSpPr>
        <dsp:cNvPr id="0" name=""/>
        <dsp:cNvSpPr/>
      </dsp:nvSpPr>
      <dsp:spPr>
        <a:xfrm>
          <a:off x="5459896" y="0"/>
          <a:ext cx="5052417"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9067" tIns="0" rIns="499067"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5459896" y="1061204"/>
        <a:ext cx="5052417" cy="1591807"/>
      </dsp:txXfrm>
    </dsp:sp>
    <dsp:sp modelId="{114A7169-3B89-47EE-BAE5-08166D6B7270}">
      <dsp:nvSpPr>
        <dsp:cNvPr id="0" name=""/>
        <dsp:cNvSpPr/>
      </dsp:nvSpPr>
      <dsp:spPr>
        <a:xfrm>
          <a:off x="5459896" y="0"/>
          <a:ext cx="5052417"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499067" tIns="165100" rIns="499067"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5459896" y="0"/>
        <a:ext cx="5052417" cy="10612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The movie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dirty="0"/>
            <a:t>VADER tells a positivity and negativity score but also tells you how likely a tweet is to be positive, negative, or neutral.</a:t>
          </a:r>
        </a:p>
      </dsp:txBody>
      <dsp:txXfrm>
        <a:off x="1286984" y="4180720"/>
        <a:ext cx="4539949" cy="1114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835534" y="85510"/>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283017" y="1799406"/>
          <a:ext cx="6446595"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Bayes’ Theorem: The probability of an event A given that an event B has occurred is the probability of event B given that A has occurred multiplied by the probability of event A.</a:t>
          </a:r>
        </a:p>
      </dsp:txBody>
      <dsp:txXfrm>
        <a:off x="283017" y="1799406"/>
        <a:ext cx="6446595" cy="768095"/>
      </dsp:txXfrm>
    </dsp:sp>
    <dsp:sp modelId="{4F1DD705-434A-409D-ACFE-1F902DC85B77}">
      <dsp:nvSpPr>
        <dsp:cNvPr id="0" name=""/>
        <dsp:cNvSpPr/>
      </dsp:nvSpPr>
      <dsp:spPr>
        <a:xfrm>
          <a:off x="8071175" y="85510"/>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7251332" y="1799406"/>
          <a:ext cx="2981250"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Bayes’ theorem is the basis of Naïve Bayes, which then acts as a probabilistic classifier.</a:t>
          </a:r>
        </a:p>
      </dsp:txBody>
      <dsp:txXfrm>
        <a:off x="7251332" y="1799406"/>
        <a:ext cx="2981250" cy="768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996308"/>
          <a:ext cx="5826934" cy="13466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Manipulating data analysis to produce a favorable result as being statistically significant</a:t>
          </a:r>
        </a:p>
      </dsp:txBody>
      <dsp:txXfrm>
        <a:off x="0" y="996308"/>
        <a:ext cx="5826934" cy="1346625"/>
      </dsp:txXfrm>
    </dsp:sp>
    <dsp:sp modelId="{1D473E2C-54C5-0E4A-BE1A-CB7FF96890BA}">
      <dsp:nvSpPr>
        <dsp:cNvPr id="0" name=""/>
        <dsp:cNvSpPr/>
      </dsp:nvSpPr>
      <dsp:spPr>
        <a:xfrm>
          <a:off x="291346" y="715868"/>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What’s p-hacking?</a:t>
          </a:r>
        </a:p>
      </dsp:txBody>
      <dsp:txXfrm>
        <a:off x="318726" y="743248"/>
        <a:ext cx="4024093" cy="506120"/>
      </dsp:txXfrm>
    </dsp:sp>
    <dsp:sp modelId="{3F8352B7-AB30-A94E-B847-E4F74D57E6CB}">
      <dsp:nvSpPr>
        <dsp:cNvPr id="0" name=""/>
        <dsp:cNvSpPr/>
      </dsp:nvSpPr>
      <dsp:spPr>
        <a:xfrm>
          <a:off x="0" y="2725973"/>
          <a:ext cx="5826934" cy="1855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95732" rIns="45223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Within the analysis, depending on how we decided to order the sentiments within the code’s end classification, results would be skewed towards whatever sentiment came first.</a:t>
          </a:r>
        </a:p>
      </dsp:txBody>
      <dsp:txXfrm>
        <a:off x="0" y="2725973"/>
        <a:ext cx="5826934" cy="1855350"/>
      </dsp:txXfrm>
    </dsp:sp>
    <dsp:sp modelId="{48749D19-FAD7-9E4C-8965-C2186CD6D11A}">
      <dsp:nvSpPr>
        <dsp:cNvPr id="0" name=""/>
        <dsp:cNvSpPr/>
      </dsp:nvSpPr>
      <dsp:spPr>
        <a:xfrm>
          <a:off x="291346" y="2445533"/>
          <a:ext cx="4078853" cy="5608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44550">
            <a:lnSpc>
              <a:spcPct val="90000"/>
            </a:lnSpc>
            <a:spcBef>
              <a:spcPct val="0"/>
            </a:spcBef>
            <a:spcAft>
              <a:spcPct val="35000"/>
            </a:spcAft>
            <a:buNone/>
          </a:pPr>
          <a:r>
            <a:rPr lang="en-US" sz="1900" kern="1200"/>
            <a:t>Why is this the p-hacking model?</a:t>
          </a:r>
        </a:p>
      </dsp:txBody>
      <dsp:txXfrm>
        <a:off x="318726" y="2472913"/>
        <a:ext cx="4024093"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Categorize positive, negative, or neutral sentiments as distinct sets dependent upon training set’s “</a:t>
          </a:r>
          <a:r>
            <a:rPr lang="en-US" sz="3100" kern="1200" dirty="0" err="1"/>
            <a:t>selected_text</a:t>
          </a:r>
          <a:r>
            <a:rPr lang="en-US" sz="3100" kern="1200" dirty="0"/>
            <a:t>” column and associated sentiment.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dirty="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5D199-A136-C649-B9E8-FEA2B51CAEC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8CF720-783A-7143-88DF-97172EEFFF83}" type="slidenum">
              <a:rPr lang="en-US" smtClean="0"/>
              <a:t>‹#›</a:t>
            </a:fld>
            <a:endParaRPr lang="en-US"/>
          </a:p>
        </p:txBody>
      </p:sp>
    </p:spTree>
    <p:extLst>
      <p:ext uri="{BB962C8B-B14F-4D97-AF65-F5344CB8AC3E}">
        <p14:creationId xmlns:p14="http://schemas.microsoft.com/office/powerpoint/2010/main" val="1730638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a:t>
            </a:fld>
            <a:endParaRPr lang="en-US"/>
          </a:p>
        </p:txBody>
      </p:sp>
    </p:spTree>
    <p:extLst>
      <p:ext uri="{BB962C8B-B14F-4D97-AF65-F5344CB8AC3E}">
        <p14:creationId xmlns:p14="http://schemas.microsoft.com/office/powerpoint/2010/main" val="165370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10</a:t>
            </a:fld>
            <a:endParaRPr lang="en-US"/>
          </a:p>
        </p:txBody>
      </p:sp>
    </p:spTree>
    <p:extLst>
      <p:ext uri="{BB962C8B-B14F-4D97-AF65-F5344CB8AC3E}">
        <p14:creationId xmlns:p14="http://schemas.microsoft.com/office/powerpoint/2010/main" val="156971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11</a:t>
            </a:fld>
            <a:endParaRPr lang="en-US"/>
          </a:p>
        </p:txBody>
      </p:sp>
    </p:spTree>
    <p:extLst>
      <p:ext uri="{BB962C8B-B14F-4D97-AF65-F5344CB8AC3E}">
        <p14:creationId xmlns:p14="http://schemas.microsoft.com/office/powerpoint/2010/main" val="833673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12</a:t>
            </a:fld>
            <a:endParaRPr lang="en-US"/>
          </a:p>
        </p:txBody>
      </p:sp>
    </p:spTree>
    <p:extLst>
      <p:ext uri="{BB962C8B-B14F-4D97-AF65-F5344CB8AC3E}">
        <p14:creationId xmlns:p14="http://schemas.microsoft.com/office/powerpoint/2010/main" val="270857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13</a:t>
            </a:fld>
            <a:endParaRPr lang="en-US"/>
          </a:p>
        </p:txBody>
      </p:sp>
    </p:spTree>
    <p:extLst>
      <p:ext uri="{BB962C8B-B14F-4D97-AF65-F5344CB8AC3E}">
        <p14:creationId xmlns:p14="http://schemas.microsoft.com/office/powerpoint/2010/main" val="334061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14</a:t>
            </a:fld>
            <a:endParaRPr lang="en-US"/>
          </a:p>
        </p:txBody>
      </p:sp>
    </p:spTree>
    <p:extLst>
      <p:ext uri="{BB962C8B-B14F-4D97-AF65-F5344CB8AC3E}">
        <p14:creationId xmlns:p14="http://schemas.microsoft.com/office/powerpoint/2010/main" val="2048572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15</a:t>
            </a:fld>
            <a:endParaRPr lang="en-US"/>
          </a:p>
        </p:txBody>
      </p:sp>
    </p:spTree>
    <p:extLst>
      <p:ext uri="{BB962C8B-B14F-4D97-AF65-F5344CB8AC3E}">
        <p14:creationId xmlns:p14="http://schemas.microsoft.com/office/powerpoint/2010/main" val="292010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16</a:t>
            </a:fld>
            <a:endParaRPr lang="en-US"/>
          </a:p>
        </p:txBody>
      </p:sp>
    </p:spTree>
    <p:extLst>
      <p:ext uri="{BB962C8B-B14F-4D97-AF65-F5344CB8AC3E}">
        <p14:creationId xmlns:p14="http://schemas.microsoft.com/office/powerpoint/2010/main" val="2287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17</a:t>
            </a:fld>
            <a:endParaRPr lang="en-US"/>
          </a:p>
        </p:txBody>
      </p:sp>
    </p:spTree>
    <p:extLst>
      <p:ext uri="{BB962C8B-B14F-4D97-AF65-F5344CB8AC3E}">
        <p14:creationId xmlns:p14="http://schemas.microsoft.com/office/powerpoint/2010/main" val="154998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18</a:t>
            </a:fld>
            <a:endParaRPr lang="en-US"/>
          </a:p>
        </p:txBody>
      </p:sp>
    </p:spTree>
    <p:extLst>
      <p:ext uri="{BB962C8B-B14F-4D97-AF65-F5344CB8AC3E}">
        <p14:creationId xmlns:p14="http://schemas.microsoft.com/office/powerpoint/2010/main" val="1457548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19</a:t>
            </a:fld>
            <a:endParaRPr lang="en-US"/>
          </a:p>
        </p:txBody>
      </p:sp>
    </p:spTree>
    <p:extLst>
      <p:ext uri="{BB962C8B-B14F-4D97-AF65-F5344CB8AC3E}">
        <p14:creationId xmlns:p14="http://schemas.microsoft.com/office/powerpoint/2010/main" val="4009892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a:t>
            </a:fld>
            <a:endParaRPr lang="en-US"/>
          </a:p>
        </p:txBody>
      </p:sp>
    </p:spTree>
    <p:extLst>
      <p:ext uri="{BB962C8B-B14F-4D97-AF65-F5344CB8AC3E}">
        <p14:creationId xmlns:p14="http://schemas.microsoft.com/office/powerpoint/2010/main" val="204211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20</a:t>
            </a:fld>
            <a:endParaRPr lang="en-US"/>
          </a:p>
        </p:txBody>
      </p:sp>
    </p:spTree>
    <p:extLst>
      <p:ext uri="{BB962C8B-B14F-4D97-AF65-F5344CB8AC3E}">
        <p14:creationId xmlns:p14="http://schemas.microsoft.com/office/powerpoint/2010/main" val="415273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21</a:t>
            </a:fld>
            <a:endParaRPr lang="en-US"/>
          </a:p>
        </p:txBody>
      </p:sp>
    </p:spTree>
    <p:extLst>
      <p:ext uri="{BB962C8B-B14F-4D97-AF65-F5344CB8AC3E}">
        <p14:creationId xmlns:p14="http://schemas.microsoft.com/office/powerpoint/2010/main" val="1703074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22</a:t>
            </a:fld>
            <a:endParaRPr lang="en-US"/>
          </a:p>
        </p:txBody>
      </p:sp>
    </p:spTree>
    <p:extLst>
      <p:ext uri="{BB962C8B-B14F-4D97-AF65-F5344CB8AC3E}">
        <p14:creationId xmlns:p14="http://schemas.microsoft.com/office/powerpoint/2010/main" val="2351847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23</a:t>
            </a:fld>
            <a:endParaRPr lang="en-US"/>
          </a:p>
        </p:txBody>
      </p:sp>
    </p:spTree>
    <p:extLst>
      <p:ext uri="{BB962C8B-B14F-4D97-AF65-F5344CB8AC3E}">
        <p14:creationId xmlns:p14="http://schemas.microsoft.com/office/powerpoint/2010/main" val="21374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24</a:t>
            </a:fld>
            <a:endParaRPr lang="en-US"/>
          </a:p>
        </p:txBody>
      </p:sp>
    </p:spTree>
    <p:extLst>
      <p:ext uri="{BB962C8B-B14F-4D97-AF65-F5344CB8AC3E}">
        <p14:creationId xmlns:p14="http://schemas.microsoft.com/office/powerpoint/2010/main" val="993851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25</a:t>
            </a:fld>
            <a:endParaRPr lang="en-US"/>
          </a:p>
        </p:txBody>
      </p:sp>
    </p:spTree>
    <p:extLst>
      <p:ext uri="{BB962C8B-B14F-4D97-AF65-F5344CB8AC3E}">
        <p14:creationId xmlns:p14="http://schemas.microsoft.com/office/powerpoint/2010/main" val="213562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26</a:t>
            </a:fld>
            <a:endParaRPr lang="en-US"/>
          </a:p>
        </p:txBody>
      </p:sp>
    </p:spTree>
    <p:extLst>
      <p:ext uri="{BB962C8B-B14F-4D97-AF65-F5344CB8AC3E}">
        <p14:creationId xmlns:p14="http://schemas.microsoft.com/office/powerpoint/2010/main" val="372389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27</a:t>
            </a:fld>
            <a:endParaRPr lang="en-US"/>
          </a:p>
        </p:txBody>
      </p:sp>
    </p:spTree>
    <p:extLst>
      <p:ext uri="{BB962C8B-B14F-4D97-AF65-F5344CB8AC3E}">
        <p14:creationId xmlns:p14="http://schemas.microsoft.com/office/powerpoint/2010/main" val="2571882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28</a:t>
            </a:fld>
            <a:endParaRPr lang="en-US"/>
          </a:p>
        </p:txBody>
      </p:sp>
    </p:spTree>
    <p:extLst>
      <p:ext uri="{BB962C8B-B14F-4D97-AF65-F5344CB8AC3E}">
        <p14:creationId xmlns:p14="http://schemas.microsoft.com/office/powerpoint/2010/main" val="101969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29</a:t>
            </a:fld>
            <a:endParaRPr lang="en-US"/>
          </a:p>
        </p:txBody>
      </p:sp>
    </p:spTree>
    <p:extLst>
      <p:ext uri="{BB962C8B-B14F-4D97-AF65-F5344CB8AC3E}">
        <p14:creationId xmlns:p14="http://schemas.microsoft.com/office/powerpoint/2010/main" val="1664695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3</a:t>
            </a:fld>
            <a:endParaRPr lang="en-US"/>
          </a:p>
        </p:txBody>
      </p:sp>
    </p:spTree>
    <p:extLst>
      <p:ext uri="{BB962C8B-B14F-4D97-AF65-F5344CB8AC3E}">
        <p14:creationId xmlns:p14="http://schemas.microsoft.com/office/powerpoint/2010/main" val="1825017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30</a:t>
            </a:fld>
            <a:endParaRPr lang="en-US"/>
          </a:p>
        </p:txBody>
      </p:sp>
    </p:spTree>
    <p:extLst>
      <p:ext uri="{BB962C8B-B14F-4D97-AF65-F5344CB8AC3E}">
        <p14:creationId xmlns:p14="http://schemas.microsoft.com/office/powerpoint/2010/main" val="1822163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31</a:t>
            </a:fld>
            <a:endParaRPr lang="en-US"/>
          </a:p>
        </p:txBody>
      </p:sp>
    </p:spTree>
    <p:extLst>
      <p:ext uri="{BB962C8B-B14F-4D97-AF65-F5344CB8AC3E}">
        <p14:creationId xmlns:p14="http://schemas.microsoft.com/office/powerpoint/2010/main" val="2949989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32</a:t>
            </a:fld>
            <a:endParaRPr lang="en-US"/>
          </a:p>
        </p:txBody>
      </p:sp>
    </p:spTree>
    <p:extLst>
      <p:ext uri="{BB962C8B-B14F-4D97-AF65-F5344CB8AC3E}">
        <p14:creationId xmlns:p14="http://schemas.microsoft.com/office/powerpoint/2010/main" val="290285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33</a:t>
            </a:fld>
            <a:endParaRPr lang="en-US"/>
          </a:p>
        </p:txBody>
      </p:sp>
    </p:spTree>
    <p:extLst>
      <p:ext uri="{BB962C8B-B14F-4D97-AF65-F5344CB8AC3E}">
        <p14:creationId xmlns:p14="http://schemas.microsoft.com/office/powerpoint/2010/main" val="4278863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34</a:t>
            </a:fld>
            <a:endParaRPr lang="en-US"/>
          </a:p>
        </p:txBody>
      </p:sp>
    </p:spTree>
    <p:extLst>
      <p:ext uri="{BB962C8B-B14F-4D97-AF65-F5344CB8AC3E}">
        <p14:creationId xmlns:p14="http://schemas.microsoft.com/office/powerpoint/2010/main" val="3684766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35</a:t>
            </a:fld>
            <a:endParaRPr lang="en-US"/>
          </a:p>
        </p:txBody>
      </p:sp>
    </p:spTree>
    <p:extLst>
      <p:ext uri="{BB962C8B-B14F-4D97-AF65-F5344CB8AC3E}">
        <p14:creationId xmlns:p14="http://schemas.microsoft.com/office/powerpoint/2010/main" val="150494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4</a:t>
            </a:fld>
            <a:endParaRPr lang="en-US"/>
          </a:p>
        </p:txBody>
      </p:sp>
    </p:spTree>
    <p:extLst>
      <p:ext uri="{BB962C8B-B14F-4D97-AF65-F5344CB8AC3E}">
        <p14:creationId xmlns:p14="http://schemas.microsoft.com/office/powerpoint/2010/main" val="786972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5</a:t>
            </a:fld>
            <a:endParaRPr lang="en-US"/>
          </a:p>
        </p:txBody>
      </p:sp>
    </p:spTree>
    <p:extLst>
      <p:ext uri="{BB962C8B-B14F-4D97-AF65-F5344CB8AC3E}">
        <p14:creationId xmlns:p14="http://schemas.microsoft.com/office/powerpoint/2010/main" val="3061134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6</a:t>
            </a:fld>
            <a:endParaRPr lang="en-US"/>
          </a:p>
        </p:txBody>
      </p:sp>
    </p:spTree>
    <p:extLst>
      <p:ext uri="{BB962C8B-B14F-4D97-AF65-F5344CB8AC3E}">
        <p14:creationId xmlns:p14="http://schemas.microsoft.com/office/powerpoint/2010/main" val="89178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Bethel</a:t>
            </a:r>
          </a:p>
        </p:txBody>
      </p:sp>
      <p:sp>
        <p:nvSpPr>
          <p:cNvPr id="4" name="Slide Number Placeholder 3"/>
          <p:cNvSpPr>
            <a:spLocks noGrp="1"/>
          </p:cNvSpPr>
          <p:nvPr>
            <p:ph type="sldNum" sz="quarter" idx="5"/>
          </p:nvPr>
        </p:nvSpPr>
        <p:spPr/>
        <p:txBody>
          <a:bodyPr/>
          <a:lstStyle/>
          <a:p>
            <a:fld id="{388CF720-783A-7143-88DF-97172EEFFF83}" type="slidenum">
              <a:rPr lang="en-US" smtClean="0"/>
              <a:t>7</a:t>
            </a:fld>
            <a:endParaRPr lang="en-US"/>
          </a:p>
        </p:txBody>
      </p:sp>
    </p:spTree>
    <p:extLst>
      <p:ext uri="{BB962C8B-B14F-4D97-AF65-F5344CB8AC3E}">
        <p14:creationId xmlns:p14="http://schemas.microsoft.com/office/powerpoint/2010/main" val="279541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Valerie</a:t>
            </a:r>
          </a:p>
        </p:txBody>
      </p:sp>
      <p:sp>
        <p:nvSpPr>
          <p:cNvPr id="4" name="Slide Number Placeholder 3"/>
          <p:cNvSpPr>
            <a:spLocks noGrp="1"/>
          </p:cNvSpPr>
          <p:nvPr>
            <p:ph type="sldNum" sz="quarter" idx="5"/>
          </p:nvPr>
        </p:nvSpPr>
        <p:spPr/>
        <p:txBody>
          <a:bodyPr/>
          <a:lstStyle/>
          <a:p>
            <a:fld id="{388CF720-783A-7143-88DF-97172EEFFF83}" type="slidenum">
              <a:rPr lang="en-US" smtClean="0"/>
              <a:t>8</a:t>
            </a:fld>
            <a:endParaRPr lang="en-US"/>
          </a:p>
        </p:txBody>
      </p:sp>
    </p:spTree>
    <p:extLst>
      <p:ext uri="{BB962C8B-B14F-4D97-AF65-F5344CB8AC3E}">
        <p14:creationId xmlns:p14="http://schemas.microsoft.com/office/powerpoint/2010/main" val="351579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a:t>
            </a:r>
          </a:p>
        </p:txBody>
      </p:sp>
      <p:sp>
        <p:nvSpPr>
          <p:cNvPr id="4" name="Slide Number Placeholder 3"/>
          <p:cNvSpPr>
            <a:spLocks noGrp="1"/>
          </p:cNvSpPr>
          <p:nvPr>
            <p:ph type="sldNum" sz="quarter" idx="5"/>
          </p:nvPr>
        </p:nvSpPr>
        <p:spPr/>
        <p:txBody>
          <a:bodyPr/>
          <a:lstStyle/>
          <a:p>
            <a:fld id="{388CF720-783A-7143-88DF-97172EEFFF83}" type="slidenum">
              <a:rPr lang="en-US" smtClean="0"/>
              <a:t>9</a:t>
            </a:fld>
            <a:endParaRPr lang="en-US"/>
          </a:p>
        </p:txBody>
      </p:sp>
    </p:spTree>
    <p:extLst>
      <p:ext uri="{BB962C8B-B14F-4D97-AF65-F5344CB8AC3E}">
        <p14:creationId xmlns:p14="http://schemas.microsoft.com/office/powerpoint/2010/main" val="42706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0.jpeg"/><Relationship Id="rId7" Type="http://schemas.openxmlformats.org/officeDocument/2006/relationships/diagramColors" Target="../diagrams/colors15.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eeksforgeeks.org/python-sentiment-analysis-using-affin/" TargetMode="External"/><Relationship Id="rId2" Type="http://schemas.openxmlformats.org/officeDocument/2006/relationships/hyperlink" Target="https://www.kaggle.com/competitions/tweet-sentiment-extraction/overview" TargetMode="External"/><Relationship Id="rId1" Type="http://schemas.openxmlformats.org/officeDocument/2006/relationships/slideLayout" Target="../slideLayouts/slideLayout2.xml"/><Relationship Id="rId6" Type="http://schemas.openxmlformats.org/officeDocument/2006/relationships/hyperlink" Target="https://medium.com/analytics-vidhya/nlp-tutorial-for-text-classification-in-python-8f19cd17b49e" TargetMode="External"/><Relationship Id="rId5" Type="http://schemas.openxmlformats.org/officeDocument/2006/relationships/hyperlink" Target="https://www.analyticsvidhya.com/blog/2021/10/sentiment-analysis-with-textblob-and-vader/" TargetMode="External"/><Relationship Id="rId4" Type="http://schemas.openxmlformats.org/officeDocument/2006/relationships/hyperlink" Target="https://www.geeksforgeeks.org/twitter-sentiment-analysis-using-python/?ref=gcs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3"/>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3"/>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3"/>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3"/>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3"/>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46830597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extLst>
              <p:ext uri="{D42A27DB-BD31-4B8C-83A1-F6EECF244321}">
                <p14:modId xmlns:p14="http://schemas.microsoft.com/office/powerpoint/2010/main" val="4226544233"/>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638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71925124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515205179"/>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151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9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dirty="0">
                <a:effectLst/>
              </a:rPr>
              <a:t>Flair utilizes a pre-trained model to detect positive or negative comments and print a number in brackets behind the label which is a prediction confidence.</a:t>
            </a:r>
          </a:p>
          <a:p>
            <a:pPr>
              <a:lnSpc>
                <a:spcPct val="100000"/>
              </a:lnSpc>
            </a:pPr>
            <a:r>
              <a:rPr lang="en-US" sz="1500" b="0" i="0" dirty="0">
                <a:effectLst/>
              </a:rPr>
              <a:t>It contains a powerful library which allows users to use and combine different word and document embeddings. Based on the corpus, it could analyze and tell the attitudes of the speakers. </a:t>
            </a:r>
            <a:endParaRPr lang="en-US" sz="1500" dirty="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0" y="554122"/>
            <a:ext cx="4276541" cy="5736145"/>
          </a:xfrm>
        </p:spPr>
        <p:txBody>
          <a:bodyPr anchor="ctr">
            <a:normAutofit/>
          </a:bodyPr>
          <a:lstStyle/>
          <a:p>
            <a:r>
              <a:rPr lang="en-US" sz="5200" dirty="0"/>
              <a:t>Flair Example</a:t>
            </a:r>
          </a:p>
        </p:txBody>
      </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nvPr>
        </p:nvGraphicFramePr>
        <p:xfrm>
          <a:off x="6466264" y="1666698"/>
          <a:ext cx="5036243" cy="4486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73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3930120008"/>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8" name="Rectangle 309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00" name="Group 3099">
            <a:extLst>
              <a:ext uri="{FF2B5EF4-FFF2-40B4-BE49-F238E27FC236}">
                <a16:creationId xmlns:a16="http://schemas.microsoft.com/office/drawing/2014/main" id="{A46A4AE4-5520-4815-852D-CB05E9F5A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3109" name="Straight Connector 3100">
              <a:extLst>
                <a:ext uri="{FF2B5EF4-FFF2-40B4-BE49-F238E27FC236}">
                  <a16:creationId xmlns:a16="http://schemas.microsoft.com/office/drawing/2014/main" id="{0229F6CD-5D84-4EEB-B66D-84415969A0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024BD253-E9E1-473E-88AD-E22D668B91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2">
              <a:extLst>
                <a:ext uri="{FF2B5EF4-FFF2-40B4-BE49-F238E27FC236}">
                  <a16:creationId xmlns:a16="http://schemas.microsoft.com/office/drawing/2014/main" id="{2C911447-A6C3-48A4-91A8-DAEDB7FF41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4" name="Straight Connector 3103">
              <a:extLst>
                <a:ext uri="{FF2B5EF4-FFF2-40B4-BE49-F238E27FC236}">
                  <a16:creationId xmlns:a16="http://schemas.microsoft.com/office/drawing/2014/main" id="{1BEAE0C5-340D-416D-9DE8-4A7367049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05" name="Graphic 33">
              <a:extLst>
                <a:ext uri="{FF2B5EF4-FFF2-40B4-BE49-F238E27FC236}">
                  <a16:creationId xmlns:a16="http://schemas.microsoft.com/office/drawing/2014/main" id="{C0FED11B-5B5E-48CF-810B-4BA77BBDF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3106" name="Graphic 33">
              <a:extLst>
                <a:ext uri="{FF2B5EF4-FFF2-40B4-BE49-F238E27FC236}">
                  <a16:creationId xmlns:a16="http://schemas.microsoft.com/office/drawing/2014/main" id="{D75A73DE-5BA7-44CE-A718-52385E65D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38200" y="905734"/>
            <a:ext cx="8648158" cy="1417880"/>
          </a:xfrm>
        </p:spPr>
        <p:txBody>
          <a:bodyPr>
            <a:normAutofit/>
          </a:bodyPr>
          <a:lstStyle/>
          <a:p>
            <a:r>
              <a:rPr lang="en-US"/>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38200" y="2434196"/>
            <a:ext cx="8648158" cy="3430575"/>
          </a:xfrm>
        </p:spPr>
        <p:txBody>
          <a:bodyPr>
            <a:normAutofit/>
          </a:bodyPr>
          <a:lstStyle/>
          <a:p>
            <a:pPr>
              <a:lnSpc>
                <a:spcPct val="100000"/>
              </a:lnSpc>
            </a:pPr>
            <a:r>
              <a:rPr lang="en-US" dirty="0" err="1"/>
              <a:t>TextBlob</a:t>
            </a:r>
            <a:r>
              <a:rPr lang="en-US" dirty="0"/>
              <a:t> is a sentiment classifier that uses a movie reviews dataset where reviews are labeled positive or negative.</a:t>
            </a:r>
          </a:p>
          <a:p>
            <a:pPr>
              <a:lnSpc>
                <a:spcPct val="100000"/>
              </a:lnSpc>
            </a:pPr>
            <a:r>
              <a:rPr lang="en-US" dirty="0"/>
              <a:t>Positive and negative features are extracted from each positive and negative reviews.</a:t>
            </a:r>
          </a:p>
          <a:p>
            <a:pPr>
              <a:lnSpc>
                <a:spcPct val="100000"/>
              </a:lnSpc>
            </a:pPr>
            <a:r>
              <a:rPr lang="en-US" dirty="0" err="1"/>
              <a:t>TextBlob</a:t>
            </a:r>
            <a:r>
              <a:rPr lang="en-US" dirty="0"/>
              <a:t> then assigns the polarity of a tweet between -1 and 1.</a:t>
            </a:r>
          </a:p>
          <a:p>
            <a:pPr lvl="1">
              <a:lnSpc>
                <a:spcPct val="100000"/>
              </a:lnSpc>
            </a:pPr>
            <a:r>
              <a:rPr lang="en-US" dirty="0"/>
              <a:t>If polarity &gt; 0, then positive</a:t>
            </a:r>
          </a:p>
          <a:p>
            <a:pPr lvl="1">
              <a:lnSpc>
                <a:spcPct val="100000"/>
              </a:lnSpc>
            </a:pPr>
            <a:r>
              <a:rPr lang="en-US" dirty="0"/>
              <a:t>If polarity = 0, then neutral</a:t>
            </a:r>
          </a:p>
          <a:p>
            <a:pPr lvl="1">
              <a:lnSpc>
                <a:spcPct val="100000"/>
              </a:lnSpc>
            </a:pPr>
            <a:r>
              <a:rPr lang="en-US" dirty="0"/>
              <a:t>Else, negative</a:t>
            </a:r>
          </a:p>
        </p:txBody>
      </p:sp>
    </p:spTree>
    <p:extLst>
      <p:ext uri="{BB962C8B-B14F-4D97-AF65-F5344CB8AC3E}">
        <p14:creationId xmlns:p14="http://schemas.microsoft.com/office/powerpoint/2010/main" val="81143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1819388312"/>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120689980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38201" y="581337"/>
            <a:ext cx="5716712" cy="2711736"/>
          </a:xfrm>
        </p:spPr>
        <p:txBody>
          <a:bodyPr anchor="b">
            <a:normAutofit/>
          </a:bodyPr>
          <a:lstStyle/>
          <a:p>
            <a:r>
              <a:rPr lang="en-US"/>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38201" y="3429000"/>
            <a:ext cx="5716712" cy="2601285"/>
          </a:xfrm>
        </p:spPr>
        <p:txBody>
          <a:bodyPr>
            <a:normAutofit/>
          </a:bodyPr>
          <a:lstStyle/>
          <a:p>
            <a:r>
              <a:rPr lang="en-US"/>
              <a:t>Generates a compound score which is the sum of all the normalized lexicon ratings between -1(most extreme negative) and +1(most extreme positive).</a:t>
            </a:r>
          </a:p>
          <a:p>
            <a:pPr lvl="1"/>
            <a:r>
              <a:rPr lang="en-US"/>
              <a:t>If compound score &gt;= 0.05, then positive sentiment</a:t>
            </a:r>
          </a:p>
          <a:p>
            <a:pPr lvl="1"/>
            <a:r>
              <a:rPr lang="en-US"/>
              <a:t>If compound score &lt;= -0.05, then negative sentiment.</a:t>
            </a:r>
          </a:p>
          <a:p>
            <a:pPr lvl="1"/>
            <a:r>
              <a:rPr lang="en-US"/>
              <a:t>If compound score between -0.05 and 0.05, then neutral sentiment.</a:t>
            </a:r>
          </a:p>
        </p:txBody>
      </p:sp>
      <p:grpSp>
        <p:nvGrpSpPr>
          <p:cNvPr id="30" name="Group 29">
            <a:extLst>
              <a:ext uri="{FF2B5EF4-FFF2-40B4-BE49-F238E27FC236}">
                <a16:creationId xmlns:a16="http://schemas.microsoft.com/office/drawing/2014/main" id="{1630E0A4-B4A9-466C-A9CA-2F7FAAB73B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3816" y="-6437"/>
            <a:ext cx="4133553" cy="6864437"/>
            <a:chOff x="7433816" y="-6437"/>
            <a:chExt cx="4133553" cy="6864437"/>
          </a:xfrm>
        </p:grpSpPr>
        <p:cxnSp>
          <p:nvCxnSpPr>
            <p:cNvPr id="31" name="Straight Connector 30">
              <a:extLst>
                <a:ext uri="{FF2B5EF4-FFF2-40B4-BE49-F238E27FC236}">
                  <a16:creationId xmlns:a16="http://schemas.microsoft.com/office/drawing/2014/main" id="{6D1A7D90-D071-42CE-8999-521FE5EB0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88BA3207-8B24-423E-876F-EED4F64F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90199" y="840583"/>
              <a:ext cx="3021199" cy="5189709"/>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id="{E36E21C5-DC18-4475-9613-1AF97FC0CA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49884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498F04-5415-4A8B-A069-CF07486ECF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11398" y="3435437"/>
              <a:ext cx="55597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Graphic 8">
              <a:extLst>
                <a:ext uri="{FF2B5EF4-FFF2-40B4-BE49-F238E27FC236}">
                  <a16:creationId xmlns:a16="http://schemas.microsoft.com/office/drawing/2014/main" id="{7536A5CA-5F9D-44C7-87C6-A12CF740D5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3982" y="0"/>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sp>
          <p:nvSpPr>
            <p:cNvPr id="36" name="Graphic 8">
              <a:extLst>
                <a:ext uri="{FF2B5EF4-FFF2-40B4-BE49-F238E27FC236}">
                  <a16:creationId xmlns:a16="http://schemas.microsoft.com/office/drawing/2014/main" id="{BE6FB307-61DF-42E4-ACB8-4E47813A81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985885" y="5347397"/>
              <a:ext cx="3021199" cy="1510599"/>
            </a:xfrm>
            <a:custGeom>
              <a:avLst/>
              <a:gdLst>
                <a:gd name="connsiteX0" fmla="*/ 4467225 w 4467225"/>
                <a:gd name="connsiteY0" fmla="*/ 0 h 2233612"/>
                <a:gd name="connsiteX1" fmla="*/ 2233613 w 4467225"/>
                <a:gd name="connsiteY1" fmla="*/ 2233613 h 2233612"/>
                <a:gd name="connsiteX2" fmla="*/ 0 w 4467225"/>
                <a:gd name="connsiteY2" fmla="*/ 0 h 2233612"/>
              </a:gdLst>
              <a:ahLst/>
              <a:cxnLst>
                <a:cxn ang="0">
                  <a:pos x="connsiteX0" y="connsiteY0"/>
                </a:cxn>
                <a:cxn ang="0">
                  <a:pos x="connsiteX1" y="connsiteY1"/>
                </a:cxn>
                <a:cxn ang="0">
                  <a:pos x="connsiteX2" y="connsiteY2"/>
                </a:cxn>
              </a:cxnLst>
              <a:rect l="l" t="t" r="r" b="b"/>
              <a:pathLst>
                <a:path w="4467225" h="2233612">
                  <a:moveTo>
                    <a:pt x="4467225" y="0"/>
                  </a:moveTo>
                  <a:cubicBezTo>
                    <a:pt x="4467225" y="1233583"/>
                    <a:pt x="3467195" y="2233613"/>
                    <a:pt x="2233613" y="2233613"/>
                  </a:cubicBezTo>
                  <a:cubicBezTo>
                    <a:pt x="1000030" y="2233613"/>
                    <a:pt x="0" y="1233583"/>
                    <a:pt x="0" y="0"/>
                  </a:cubicBezTo>
                </a:path>
              </a:pathLst>
            </a:custGeom>
            <a:noFill/>
            <a:ln w="12700" cap="flat">
              <a:solidFill>
                <a:schemeClr val="accent4"/>
              </a:solidFill>
              <a:prstDash val="solid"/>
              <a:miter/>
            </a:ln>
          </p:spPr>
          <p:txBody>
            <a:bodyPr rtlCol="0" anchor="ctr"/>
            <a:lstStyle/>
            <a:p>
              <a:endParaRPr lang="en-US"/>
            </a:p>
          </p:txBody>
        </p:sp>
        <p:cxnSp>
          <p:nvCxnSpPr>
            <p:cNvPr id="37" name="Straight Connector 36">
              <a:extLst>
                <a:ext uri="{FF2B5EF4-FFF2-40B4-BE49-F238E27FC236}">
                  <a16:creationId xmlns:a16="http://schemas.microsoft.com/office/drawing/2014/main" id="{E7C9104A-0B2E-42A7-8F27-CCEFDBA900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3816"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C0EC34-7095-4362-AA58-F572131373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C19E597-F67B-455A-9D77-8B564DC5DB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581337"/>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FF4279-F451-4DED-87EB-1899D7E4EB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434228" y="6276734"/>
              <a:ext cx="4133088"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5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3939300394"/>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9" name="Group 18">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21" name="Group 20">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30" name="Straight Connector 29">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8" name="Straight Connector 27">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4" name="Straight Connector 23">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4BFC6A3-7BD5-3170-B180-8BDDAF39FB4F}"/>
              </a:ext>
            </a:extLst>
          </p:cNvPr>
          <p:cNvSpPr>
            <a:spLocks noGrp="1"/>
          </p:cNvSpPr>
          <p:nvPr>
            <p:ph type="title"/>
          </p:nvPr>
        </p:nvSpPr>
        <p:spPr>
          <a:xfrm>
            <a:off x="838200" y="706522"/>
            <a:ext cx="10515588" cy="1984671"/>
          </a:xfrm>
        </p:spPr>
        <p:txBody>
          <a:bodyPr anchor="ctr">
            <a:normAutofit/>
          </a:bodyPr>
          <a:lstStyle/>
          <a:p>
            <a:r>
              <a:rPr lang="en-US" sz="5200"/>
              <a:t>Summary of Results</a:t>
            </a:r>
          </a:p>
        </p:txBody>
      </p:sp>
      <p:graphicFrame>
        <p:nvGraphicFramePr>
          <p:cNvPr id="7" name="Table 7">
            <a:extLst>
              <a:ext uri="{FF2B5EF4-FFF2-40B4-BE49-F238E27FC236}">
                <a16:creationId xmlns:a16="http://schemas.microsoft.com/office/drawing/2014/main" id="{8A965220-30F4-4CC4-D708-FBB1AC14A527}"/>
              </a:ext>
            </a:extLst>
          </p:cNvPr>
          <p:cNvGraphicFramePr>
            <a:graphicFrameLocks noGrp="1"/>
          </p:cNvGraphicFramePr>
          <p:nvPr>
            <p:ph idx="1"/>
            <p:extLst>
              <p:ext uri="{D42A27DB-BD31-4B8C-83A1-F6EECF244321}">
                <p14:modId xmlns:p14="http://schemas.microsoft.com/office/powerpoint/2010/main" val="1010721815"/>
              </p:ext>
            </p:extLst>
          </p:nvPr>
        </p:nvGraphicFramePr>
        <p:xfrm>
          <a:off x="838200" y="3364418"/>
          <a:ext cx="10515602" cy="2311752"/>
        </p:xfrm>
        <a:graphic>
          <a:graphicData uri="http://schemas.openxmlformats.org/drawingml/2006/table">
            <a:tbl>
              <a:tblPr firstRow="1" bandRow="1">
                <a:noFill/>
                <a:tableStyleId>{5C22544A-7EE6-4342-B048-85BDC9FD1C3A}</a:tableStyleId>
              </a:tblPr>
              <a:tblGrid>
                <a:gridCol w="2072192">
                  <a:extLst>
                    <a:ext uri="{9D8B030D-6E8A-4147-A177-3AD203B41FA5}">
                      <a16:colId xmlns:a16="http://schemas.microsoft.com/office/drawing/2014/main" val="540398867"/>
                    </a:ext>
                  </a:extLst>
                </a:gridCol>
                <a:gridCol w="2151846">
                  <a:extLst>
                    <a:ext uri="{9D8B030D-6E8A-4147-A177-3AD203B41FA5}">
                      <a16:colId xmlns:a16="http://schemas.microsoft.com/office/drawing/2014/main" val="704033126"/>
                    </a:ext>
                  </a:extLst>
                </a:gridCol>
                <a:gridCol w="2072192">
                  <a:extLst>
                    <a:ext uri="{9D8B030D-6E8A-4147-A177-3AD203B41FA5}">
                      <a16:colId xmlns:a16="http://schemas.microsoft.com/office/drawing/2014/main" val="2037310090"/>
                    </a:ext>
                  </a:extLst>
                </a:gridCol>
                <a:gridCol w="2115176">
                  <a:extLst>
                    <a:ext uri="{9D8B030D-6E8A-4147-A177-3AD203B41FA5}">
                      <a16:colId xmlns:a16="http://schemas.microsoft.com/office/drawing/2014/main" val="4024976247"/>
                    </a:ext>
                  </a:extLst>
                </a:gridCol>
                <a:gridCol w="2104196">
                  <a:extLst>
                    <a:ext uri="{9D8B030D-6E8A-4147-A177-3AD203B41FA5}">
                      <a16:colId xmlns:a16="http://schemas.microsoft.com/office/drawing/2014/main" val="25672389"/>
                    </a:ext>
                  </a:extLst>
                </a:gridCol>
              </a:tblGrid>
              <a:tr h="385292">
                <a:tc>
                  <a:txBody>
                    <a:bodyPr/>
                    <a:lstStyle/>
                    <a:p>
                      <a:endParaRPr lang="en-US" sz="1100" b="1">
                        <a:solidFill>
                          <a:srgbClr val="FFFFFF"/>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Positive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Negative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Neutral Accuracy</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100" b="1">
                          <a:solidFill>
                            <a:srgbClr val="FFFFFF"/>
                          </a:solidFill>
                        </a:rPr>
                        <a:t>Overall Accuracy</a:t>
                      </a:r>
                    </a:p>
                  </a:txBody>
                  <a:tcPr marL="158774" marR="95264" marT="95264" marB="9526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08198545"/>
                  </a:ext>
                </a:extLst>
              </a:tr>
              <a:tr h="385292">
                <a:tc>
                  <a:txBody>
                    <a:bodyPr/>
                    <a:lstStyle/>
                    <a:p>
                      <a:r>
                        <a:rPr lang="en-US" sz="1100" err="1">
                          <a:solidFill>
                            <a:schemeClr val="tx1">
                              <a:lumMod val="85000"/>
                              <a:lumOff val="15000"/>
                            </a:schemeClr>
                          </a:solidFill>
                        </a:rPr>
                        <a:t>Afinn</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84%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65%</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682384620"/>
                  </a:ext>
                </a:extLst>
              </a:tr>
              <a:tr h="385292">
                <a:tc>
                  <a:txBody>
                    <a:bodyPr/>
                    <a:lstStyle/>
                    <a:p>
                      <a:r>
                        <a:rPr lang="en-US" sz="1100">
                          <a:solidFill>
                            <a:schemeClr val="tx1">
                              <a:lumMod val="85000"/>
                              <a:lumOff val="15000"/>
                            </a:schemeClr>
                          </a:solidFill>
                        </a:rPr>
                        <a:t>Flair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99.73%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99.97%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821666662"/>
                  </a:ext>
                </a:extLst>
              </a:tr>
              <a:tr h="385292">
                <a:tc>
                  <a:txBody>
                    <a:bodyPr/>
                    <a:lstStyle/>
                    <a:p>
                      <a:r>
                        <a:rPr lang="en-US" sz="1100" err="1">
                          <a:solidFill>
                            <a:schemeClr val="tx1">
                              <a:lumMod val="85000"/>
                              <a:lumOff val="15000"/>
                            </a:schemeClr>
                          </a:solidFill>
                        </a:rPr>
                        <a:t>TextBlob</a:t>
                      </a:r>
                      <a:endParaRPr lang="en-US" sz="1100">
                        <a:solidFill>
                          <a:schemeClr val="tx1">
                            <a:lumMod val="85000"/>
                            <a:lumOff val="15000"/>
                          </a:schemeClr>
                        </a:solidFill>
                      </a:endParaRP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78.06%</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49.05%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51.12%</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r>
                        <a:rPr lang="en-US" sz="1100">
                          <a:solidFill>
                            <a:schemeClr val="tx1">
                              <a:lumMod val="85000"/>
                              <a:lumOff val="15000"/>
                            </a:schemeClr>
                          </a:solidFill>
                        </a:rPr>
                        <a:t>58.94%</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481529471"/>
                  </a:ext>
                </a:extLst>
              </a:tr>
              <a:tr h="385292">
                <a:tc>
                  <a:txBody>
                    <a:bodyPr/>
                    <a:lstStyle/>
                    <a:p>
                      <a:r>
                        <a:rPr lang="en-US" sz="1100">
                          <a:solidFill>
                            <a:schemeClr val="tx1">
                              <a:lumMod val="85000"/>
                              <a:lumOff val="15000"/>
                            </a:schemeClr>
                          </a:solidFill>
                        </a:rPr>
                        <a:t>VADER</a:t>
                      </a:r>
                    </a:p>
                  </a:txBody>
                  <a:tcPr marL="158774" marR="95264" marT="95264" marB="9526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88.49%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64.83%</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46.99%</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r>
                        <a:rPr lang="en-US" sz="1100">
                          <a:solidFill>
                            <a:schemeClr val="tx1">
                              <a:lumMod val="85000"/>
                              <a:lumOff val="15000"/>
                            </a:schemeClr>
                          </a:solidFill>
                        </a:rPr>
                        <a:t>64.99%</a:t>
                      </a:r>
                    </a:p>
                  </a:txBody>
                  <a:tcPr marL="158774" marR="95264" marT="95264" marB="9526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245274968"/>
                  </a:ext>
                </a:extLst>
              </a:tr>
              <a:tr h="385292">
                <a:tc>
                  <a:txBody>
                    <a:bodyPr/>
                    <a:lstStyle/>
                    <a:p>
                      <a:r>
                        <a:rPr lang="en-US" sz="1100">
                          <a:solidFill>
                            <a:schemeClr val="tx1">
                              <a:lumMod val="85000"/>
                              <a:lumOff val="15000"/>
                            </a:schemeClr>
                          </a:solidFill>
                        </a:rPr>
                        <a:t>Naïve Bayes</a:t>
                      </a:r>
                    </a:p>
                  </a:txBody>
                  <a:tcPr marL="158774" marR="95264" marT="95264" marB="95264">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77%</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75%</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54%</a:t>
                      </a:r>
                    </a:p>
                  </a:txBody>
                  <a:tcPr marL="158774" marR="95264" marT="95264" marB="9526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ctr"/>
                      <a:r>
                        <a:rPr lang="en-US" sz="1100">
                          <a:solidFill>
                            <a:schemeClr val="tx1">
                              <a:lumMod val="85000"/>
                              <a:lumOff val="15000"/>
                            </a:schemeClr>
                          </a:solidFill>
                        </a:rPr>
                        <a:t>-</a:t>
                      </a:r>
                    </a:p>
                  </a:txBody>
                  <a:tcPr marL="158774" marR="95264" marT="95264" marB="95264">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3166029182"/>
                  </a:ext>
                </a:extLst>
              </a:tr>
            </a:tbl>
          </a:graphicData>
        </a:graphic>
      </p:graphicFrame>
    </p:spTree>
    <p:extLst>
      <p:ext uri="{BB962C8B-B14F-4D97-AF65-F5344CB8AC3E}">
        <p14:creationId xmlns:p14="http://schemas.microsoft.com/office/powerpoint/2010/main" val="1999950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dirty="0">
                <a:solidFill>
                  <a:srgbClr val="FFFFFF"/>
                </a:solidFill>
              </a:rPr>
              <a:t>VADER, </a:t>
            </a:r>
            <a:r>
              <a:rPr lang="en-US" sz="1300" dirty="0" err="1">
                <a:solidFill>
                  <a:srgbClr val="FFFFFF"/>
                </a:solidFill>
              </a:rPr>
              <a:t>Afinn</a:t>
            </a:r>
            <a:r>
              <a:rPr lang="en-US" sz="1300" dirty="0">
                <a:solidFill>
                  <a:srgbClr val="FFFFFF"/>
                </a:solidFill>
              </a:rPr>
              <a:t> and Flair models produced the best results so a model that is a </a:t>
            </a:r>
            <a:r>
              <a:rPr lang="en-US" sz="1300" dirty="0" err="1">
                <a:solidFill>
                  <a:srgbClr val="FFFFFF"/>
                </a:solidFill>
              </a:rPr>
              <a:t>tribrid</a:t>
            </a:r>
            <a:r>
              <a:rPr lang="en-US" sz="1300" dirty="0">
                <a:solidFill>
                  <a:srgbClr val="FFFFFF"/>
                </a:solidFill>
              </a:rPr>
              <a:t> of the three would likely improve classification accuracy</a:t>
            </a:r>
          </a:p>
          <a:p>
            <a:pPr>
              <a:lnSpc>
                <a:spcPct val="100000"/>
              </a:lnSpc>
            </a:pPr>
            <a:r>
              <a:rPr lang="en-US" sz="1300" dirty="0">
                <a:solidFill>
                  <a:srgbClr val="FFFFFF"/>
                </a:solidFill>
              </a:rPr>
              <a:t>Being able to accurately classify tweets into sentiment buckets could impact the world at large</a:t>
            </a:r>
          </a:p>
          <a:p>
            <a:pPr lvl="1">
              <a:lnSpc>
                <a:spcPct val="100000"/>
              </a:lnSpc>
            </a:pPr>
            <a:r>
              <a:rPr lang="en-US" sz="1300" dirty="0">
                <a:solidFill>
                  <a:srgbClr val="FFFFFF"/>
                </a:solidFill>
              </a:rPr>
              <a:t>Security agencies can now be able to identify sentiments amongst tweets and </a:t>
            </a:r>
            <a:r>
              <a:rPr lang="en-US" sz="1300" dirty="0" err="1">
                <a:solidFill>
                  <a:srgbClr val="FFFFFF"/>
                </a:solidFill>
              </a:rPr>
              <a:t>identifyusers</a:t>
            </a:r>
            <a:r>
              <a:rPr lang="en-US" sz="1300" dirty="0">
                <a:solidFill>
                  <a:srgbClr val="FFFFFF"/>
                </a:solidFill>
              </a:rPr>
              <a:t> whose negative tweets can lead to events like insurrections, election fraud, etc.</a:t>
            </a:r>
          </a:p>
          <a:p>
            <a:pPr lvl="1">
              <a:lnSpc>
                <a:spcPct val="100000"/>
              </a:lnSpc>
            </a:pPr>
            <a:r>
              <a:rPr lang="en-US" sz="1300" dirty="0">
                <a:solidFill>
                  <a:srgbClr val="FFFFFF"/>
                </a:solidFill>
              </a:rPr>
              <a:t>Brands can better gain an understanding of consumer sentiment</a:t>
            </a:r>
          </a:p>
          <a:p>
            <a:pPr lvl="1">
              <a:lnSpc>
                <a:spcPct val="100000"/>
              </a:lnSpc>
            </a:pPr>
            <a:r>
              <a:rPr lang="en-US" sz="1300" dirty="0">
                <a:solidFill>
                  <a:srgbClr val="FFFFFF"/>
                </a:solidFill>
              </a:rPr>
              <a:t>Schools can proactively identify when students are engaging in/victims of cyberbullying</a:t>
            </a:r>
          </a:p>
          <a:p>
            <a:pPr lvl="1">
              <a:lnSpc>
                <a:spcPct val="100000"/>
              </a:lnSpc>
            </a:pPr>
            <a:r>
              <a:rPr lang="en-US" sz="1300" dirty="0">
                <a:solidFill>
                  <a:srgbClr val="FFFFFF"/>
                </a:solidFill>
              </a:rPr>
              <a:t>Nations can gain insights into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847726" y="579694"/>
            <a:ext cx="3910046" cy="2930269"/>
          </a:xfrm>
        </p:spPr>
        <p:txBody>
          <a:bodyPr>
            <a:normAutofit/>
          </a:bodyPr>
          <a:lstStyle/>
          <a:p>
            <a:r>
              <a:rPr lang="en-US" dirty="0"/>
              <a:t>Questions?</a:t>
            </a:r>
            <a:endParaRPr lang="en-US"/>
          </a:p>
        </p:txBody>
      </p:sp>
      <p:grpSp>
        <p:nvGrpSpPr>
          <p:cNvPr id="30" name="Group 29">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1" name="Straight Connector 30">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3" name="Graphic 22" descr="Question mark">
            <a:extLst>
              <a:ext uri="{FF2B5EF4-FFF2-40B4-BE49-F238E27FC236}">
                <a16:creationId xmlns:a16="http://schemas.microsoft.com/office/drawing/2014/main" id="{0E4F9535-A4E7-435A-4CC0-1553B0DE44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933" y="913559"/>
            <a:ext cx="5030881" cy="5030881"/>
          </a:xfrm>
          <a:prstGeom prst="rect">
            <a:avLst/>
          </a:prstGeom>
        </p:spPr>
      </p:pic>
    </p:spTree>
    <p:extLst>
      <p:ext uri="{BB962C8B-B14F-4D97-AF65-F5344CB8AC3E}">
        <p14:creationId xmlns:p14="http://schemas.microsoft.com/office/powerpoint/2010/main" val="3390562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6B01-9F97-A30B-5003-2F2AAE323E9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6AA1F81-EB3B-5E8E-7ADC-8DA659C7C767}"/>
              </a:ext>
            </a:extLst>
          </p:cNvPr>
          <p:cNvSpPr>
            <a:spLocks noGrp="1"/>
          </p:cNvSpPr>
          <p:nvPr>
            <p:ph idx="1"/>
          </p:nvPr>
        </p:nvSpPr>
        <p:spPr/>
        <p:txBody>
          <a:bodyPr/>
          <a:lstStyle/>
          <a:p>
            <a:r>
              <a:rPr lang="en-US" dirty="0">
                <a:hlinkClick r:id="rId2"/>
              </a:rPr>
              <a:t>https://www.kaggle.com/competitions/tweet-sentiment-extraction/overview</a:t>
            </a:r>
            <a:endParaRPr lang="en-US" dirty="0"/>
          </a:p>
          <a:p>
            <a:r>
              <a:rPr lang="en-US" dirty="0">
                <a:hlinkClick r:id="rId3"/>
              </a:rPr>
              <a:t>https://www.geeksforgeeks.org/python-sentiment-analysis-using-affin/</a:t>
            </a:r>
            <a:endParaRPr lang="en-US" dirty="0"/>
          </a:p>
          <a:p>
            <a:r>
              <a:rPr lang="en-US" dirty="0">
                <a:hlinkClick r:id="rId4"/>
              </a:rPr>
              <a:t>https://www.geeksforgeeks.org/twitter-sentiment-analysis-using-python/?ref=gcse</a:t>
            </a:r>
            <a:endParaRPr lang="en-US" dirty="0"/>
          </a:p>
          <a:p>
            <a:r>
              <a:rPr lang="en-US" dirty="0">
                <a:hlinkClick r:id="rId5"/>
              </a:rPr>
              <a:t>https://www.analyticsvidhya.com/blog/2021/10/sentiment-analysis-with-textblob-and-vader/</a:t>
            </a:r>
            <a:endParaRPr lang="en-US" dirty="0"/>
          </a:p>
          <a:p>
            <a:r>
              <a:rPr lang="en-US" dirty="0">
                <a:hlinkClick r:id="rId6"/>
              </a:rPr>
              <a:t>https://medium.com/analytics-vidhya/nlp-tutorial-for-text-classification-in-python-8f19cd17b49e</a:t>
            </a:r>
            <a:endParaRPr lang="en-US" dirty="0"/>
          </a:p>
          <a:p>
            <a:pPr marL="0" indent="0">
              <a:buNone/>
            </a:pPr>
            <a:endParaRPr lang="en-US" dirty="0"/>
          </a:p>
        </p:txBody>
      </p:sp>
    </p:spTree>
    <p:extLst>
      <p:ext uri="{BB962C8B-B14F-4D97-AF65-F5344CB8AC3E}">
        <p14:creationId xmlns:p14="http://schemas.microsoft.com/office/powerpoint/2010/main" val="207158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dirty="0"/>
              <a:t>To complete this project, we are given a dataset of 27,481 tweets, where 22,464 of those tweets were captured as having either a neutral, negative, or positive sentiment. </a:t>
            </a:r>
          </a:p>
          <a:p>
            <a:pPr>
              <a:lnSpc>
                <a:spcPct val="100000"/>
              </a:lnSpc>
            </a:pPr>
            <a:r>
              <a:rPr lang="en-US" sz="1500" dirty="0"/>
              <a:t>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7" name="Rectangle 2076">
            <a:extLst>
              <a:ext uri="{FF2B5EF4-FFF2-40B4-BE49-F238E27FC236}">
                <a16:creationId xmlns:a16="http://schemas.microsoft.com/office/drawing/2014/main" id="{059AD101-BC08-433A-AD99-409B66C2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2078">
            <a:extLst>
              <a:ext uri="{FF2B5EF4-FFF2-40B4-BE49-F238E27FC236}">
                <a16:creationId xmlns:a16="http://schemas.microsoft.com/office/drawing/2014/main" id="{3E788242-4E16-4277-AC99-8601B722B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838199" y="727322"/>
            <a:ext cx="5019676" cy="2601661"/>
          </a:xfrm>
        </p:spPr>
        <p:txBody>
          <a:bodyPr anchor="t">
            <a:normAutofit/>
          </a:bodyPr>
          <a:lstStyle/>
          <a:p>
            <a:r>
              <a:rPr lang="en-US"/>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6107802" y="727322"/>
            <a:ext cx="5453188" cy="2601661"/>
          </a:xfrm>
        </p:spPr>
        <p:txBody>
          <a:bodyPr anchor="t">
            <a:normAutofit/>
          </a:bodyPr>
          <a:lstStyle/>
          <a:p>
            <a:pPr marL="0" indent="0">
              <a:buNone/>
            </a:pPr>
            <a:r>
              <a:rPr lang="en-US" dirty="0"/>
              <a:t>Given a testing and training set, we ran NLP on a series of tweets to categorize their sentiments as positive, negative, or neutral. We then use the testing dataset to see how efficient the NLP classifier is and from there compared different sentiment analysis models.</a:t>
            </a:r>
            <a:br>
              <a:rPr lang="en-US" dirty="0"/>
            </a:br>
            <a:endParaRPr lang="en-US" dirty="0"/>
          </a:p>
        </p:txBody>
      </p:sp>
      <p:grpSp>
        <p:nvGrpSpPr>
          <p:cNvPr id="2081" name="Group 2080">
            <a:extLst>
              <a:ext uri="{FF2B5EF4-FFF2-40B4-BE49-F238E27FC236}">
                <a16:creationId xmlns:a16="http://schemas.microsoft.com/office/drawing/2014/main" id="{B850540C-55BC-4586-AAAD-5967338D6D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7" y="3722607"/>
            <a:ext cx="12192000" cy="3135490"/>
            <a:chOff x="4377" y="3722607"/>
            <a:chExt cx="12192000" cy="3135490"/>
          </a:xfrm>
        </p:grpSpPr>
        <p:cxnSp>
          <p:nvCxnSpPr>
            <p:cNvPr id="2082" name="Straight Connector 2081">
              <a:extLst>
                <a:ext uri="{FF2B5EF4-FFF2-40B4-BE49-F238E27FC236}">
                  <a16:creationId xmlns:a16="http://schemas.microsoft.com/office/drawing/2014/main" id="{06181B1F-A6CF-49DF-82F3-BDD529C6C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694" y="5270375"/>
              <a:ext cx="1092629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3" name="Freeform: Shape 2082">
              <a:extLst>
                <a:ext uri="{FF2B5EF4-FFF2-40B4-BE49-F238E27FC236}">
                  <a16:creationId xmlns:a16="http://schemas.microsoft.com/office/drawing/2014/main" id="{3CDCD8E9-53ED-4B8B-A968-626FB28363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526437" y="2572235"/>
              <a:ext cx="3134747" cy="5436783"/>
            </a:xfrm>
            <a:custGeom>
              <a:avLst/>
              <a:gdLst>
                <a:gd name="connsiteX0" fmla="*/ 1700213 w 3400426"/>
                <a:gd name="connsiteY0" fmla="*/ 5841130 h 5841130"/>
                <a:gd name="connsiteX1" fmla="*/ 0 w 3400426"/>
                <a:gd name="connsiteY1" fmla="*/ 4140917 h 5841130"/>
                <a:gd name="connsiteX2" fmla="*/ 0 w 3400426"/>
                <a:gd name="connsiteY2" fmla="*/ 3536080 h 5841130"/>
                <a:gd name="connsiteX3" fmla="*/ 0 w 3400426"/>
                <a:gd name="connsiteY3" fmla="*/ 3536080 h 5841130"/>
                <a:gd name="connsiteX4" fmla="*/ 0 w 3400426"/>
                <a:gd name="connsiteY4" fmla="*/ 1700213 h 5841130"/>
                <a:gd name="connsiteX5" fmla="*/ 1700213 w 3400426"/>
                <a:gd name="connsiteY5" fmla="*/ 0 h 5841130"/>
                <a:gd name="connsiteX6" fmla="*/ 3400426 w 3400426"/>
                <a:gd name="connsiteY6" fmla="*/ 1700213 h 5841130"/>
                <a:gd name="connsiteX7" fmla="*/ 3400426 w 3400426"/>
                <a:gd name="connsiteY7" fmla="*/ 2305050 h 5841130"/>
                <a:gd name="connsiteX8" fmla="*/ 3400426 w 3400426"/>
                <a:gd name="connsiteY8" fmla="*/ 2305050 h 5841130"/>
                <a:gd name="connsiteX9" fmla="*/ 3400426 w 3400426"/>
                <a:gd name="connsiteY9" fmla="*/ 4140917 h 5841130"/>
                <a:gd name="connsiteX10" fmla="*/ 1700213 w 3400426"/>
                <a:gd name="connsiteY10" fmla="*/ 5841130 h 584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426" h="5841130">
                  <a:moveTo>
                    <a:pt x="1700213" y="5841130"/>
                  </a:moveTo>
                  <a:cubicBezTo>
                    <a:pt x="761211" y="5841130"/>
                    <a:pt x="0" y="5079919"/>
                    <a:pt x="0" y="4140917"/>
                  </a:cubicBezTo>
                  <a:lnTo>
                    <a:pt x="0" y="3536080"/>
                  </a:lnTo>
                  <a:lnTo>
                    <a:pt x="0" y="3536080"/>
                  </a:lnTo>
                  <a:lnTo>
                    <a:pt x="0" y="1700213"/>
                  </a:lnTo>
                  <a:cubicBezTo>
                    <a:pt x="0" y="761211"/>
                    <a:pt x="761211" y="0"/>
                    <a:pt x="1700213" y="0"/>
                  </a:cubicBezTo>
                  <a:cubicBezTo>
                    <a:pt x="2639215" y="0"/>
                    <a:pt x="3400426" y="761211"/>
                    <a:pt x="3400426" y="1700213"/>
                  </a:cubicBezTo>
                  <a:lnTo>
                    <a:pt x="3400426" y="2305050"/>
                  </a:lnTo>
                  <a:lnTo>
                    <a:pt x="3400426" y="2305050"/>
                  </a:lnTo>
                  <a:lnTo>
                    <a:pt x="3400426" y="4140917"/>
                  </a:lnTo>
                  <a:cubicBezTo>
                    <a:pt x="3400426" y="5079919"/>
                    <a:pt x="2639215" y="5841130"/>
                    <a:pt x="1700213" y="5841130"/>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084" name="Straight Connector 2083">
              <a:extLst>
                <a:ext uri="{FF2B5EF4-FFF2-40B4-BE49-F238E27FC236}">
                  <a16:creationId xmlns:a16="http://schemas.microsoft.com/office/drawing/2014/main" id="{647E5578-D768-4FE9-9295-897F2871F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377" y="3723254"/>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85" name="Graphic 13">
              <a:extLst>
                <a:ext uri="{FF2B5EF4-FFF2-40B4-BE49-F238E27FC236}">
                  <a16:creationId xmlns:a16="http://schemas.microsoft.com/office/drawing/2014/main" id="{CE3CB363-3725-460C-A3E4-36DC80792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881325" y="3722607"/>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sp>
          <p:nvSpPr>
            <p:cNvPr id="2086" name="Graphic 13">
              <a:extLst>
                <a:ext uri="{FF2B5EF4-FFF2-40B4-BE49-F238E27FC236}">
                  <a16:creationId xmlns:a16="http://schemas.microsoft.com/office/drawing/2014/main" id="{F0D713AB-E3CA-4546-A781-F6715BD66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468" y="3722656"/>
              <a:ext cx="2681207" cy="3135441"/>
            </a:xfrm>
            <a:custGeom>
              <a:avLst/>
              <a:gdLst>
                <a:gd name="connsiteX0" fmla="*/ 0 w 2010537"/>
                <a:gd name="connsiteY0" fmla="*/ 2351151 h 2351150"/>
                <a:gd name="connsiteX1" fmla="*/ 0 w 2010537"/>
                <a:gd name="connsiteY1" fmla="*/ 0 h 2351150"/>
                <a:gd name="connsiteX2" fmla="*/ 840105 w 2010537"/>
                <a:gd name="connsiteY2" fmla="*/ 0 h 2351150"/>
                <a:gd name="connsiteX3" fmla="*/ 2010537 w 2010537"/>
                <a:gd name="connsiteY3" fmla="*/ 1175576 h 2351150"/>
                <a:gd name="connsiteX4" fmla="*/ 2010537 w 2010537"/>
                <a:gd name="connsiteY4" fmla="*/ 1175576 h 2351150"/>
                <a:gd name="connsiteX5" fmla="*/ 840105 w 2010537"/>
                <a:gd name="connsiteY5" fmla="*/ 2351151 h 23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0537" h="2351150">
                  <a:moveTo>
                    <a:pt x="0" y="2351151"/>
                  </a:moveTo>
                  <a:lnTo>
                    <a:pt x="0" y="0"/>
                  </a:lnTo>
                  <a:lnTo>
                    <a:pt x="840105" y="0"/>
                  </a:lnTo>
                  <a:cubicBezTo>
                    <a:pt x="1486567" y="0"/>
                    <a:pt x="2010537" y="526352"/>
                    <a:pt x="2010537" y="1175576"/>
                  </a:cubicBezTo>
                  <a:lnTo>
                    <a:pt x="2010537" y="1175576"/>
                  </a:lnTo>
                  <a:cubicBezTo>
                    <a:pt x="2010537" y="1824800"/>
                    <a:pt x="1486472" y="2351151"/>
                    <a:pt x="840105" y="2351151"/>
                  </a:cubicBezTo>
                </a:path>
              </a:pathLst>
            </a:custGeom>
            <a:noFill/>
            <a:ln w="12700" cap="flat">
              <a:solidFill>
                <a:schemeClr val="accent4"/>
              </a:solidFill>
              <a:prstDash val="solid"/>
              <a:miter/>
            </a:ln>
          </p:spPr>
          <p:txBody>
            <a:bodyPr rtlCol="0" anchor="ctr"/>
            <a:lstStyle/>
            <a:p>
              <a:endParaRPr lang="en-US"/>
            </a:p>
          </p:txBody>
        </p:sp>
      </p:gr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54" r="1" b="1"/>
          <a:stretch/>
        </p:blipFill>
        <p:spPr bwMode="auto">
          <a:xfrm>
            <a:off x="4343010" y="4295685"/>
            <a:ext cx="3529584" cy="1989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7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Neutral</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3"/>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8829</TotalTime>
  <Words>1418</Words>
  <Application>Microsoft Macintosh PowerPoint</Application>
  <PresentationFormat>Widescreen</PresentationFormat>
  <Paragraphs>279</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Results</vt:lpstr>
      <vt:lpstr>“p-Hacking” Results</vt:lpstr>
      <vt:lpstr>Afinn Model</vt:lpstr>
      <vt:lpstr>Afinn Example</vt:lpstr>
      <vt:lpstr>Results from Afinn Model</vt:lpstr>
      <vt:lpstr>Flair Model</vt:lpstr>
      <vt:lpstr>Flair Example</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Summary of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102</cp:revision>
  <dcterms:created xsi:type="dcterms:W3CDTF">2022-06-08T18:43:30Z</dcterms:created>
  <dcterms:modified xsi:type="dcterms:W3CDTF">2022-06-16T15:24:35Z</dcterms:modified>
</cp:coreProperties>
</file>